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7" r:id="rId10"/>
    <p:sldId id="264" r:id="rId11"/>
    <p:sldId id="268" r:id="rId12"/>
    <p:sldId id="266" r:id="rId13"/>
    <p:sldId id="265"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00" d="100"/>
          <a:sy n="100" d="100"/>
        </p:scale>
        <p:origin x="139" y="4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49780"/>
            <a:ext cx="12192000" cy="6914434"/>
            <a:chOff x="0" y="-49780"/>
            <a:chExt cx="12192000" cy="6914434"/>
          </a:xfrm>
        </p:grpSpPr>
        <p:sp>
          <p:nvSpPr>
            <p:cNvPr id="8" name="Rectangle 7"/>
            <p:cNvSpPr/>
            <p:nvPr/>
          </p:nvSpPr>
          <p:spPr>
            <a:xfrm>
              <a:off x="0" y="-4978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E588B61-5DEE-4DE1-8A8D-C5D986EDF14F}" type="datetimeFigureOut">
              <a:rPr lang="en-US" smtClean="0"/>
              <a:t>11/14/2015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12CFF73-D2BA-4701-8D5C-DA4F0CE0DF58}" type="slidenum">
              <a:rPr lang="en-US" smtClean="0"/>
              <a:t>‹#›</a:t>
            </a:fld>
            <a:endParaRPr lang="en-US" dirty="0"/>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494" y="-45310"/>
            <a:ext cx="4572000" cy="2567247"/>
          </a:xfrm>
          <a:prstGeom prst="rect">
            <a:avLst/>
          </a:prstGeom>
        </p:spPr>
      </p:pic>
    </p:spTree>
    <p:extLst>
      <p:ext uri="{BB962C8B-B14F-4D97-AF65-F5344CB8AC3E}">
        <p14:creationId xmlns:p14="http://schemas.microsoft.com/office/powerpoint/2010/main" val="343976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12CFF73-D2BA-4701-8D5C-DA4F0CE0DF58}" type="slidenum">
              <a:rPr lang="en-US" smtClean="0"/>
              <a:t>‹#›</a:t>
            </a:fld>
            <a:endParaRPr lang="en-US" dirty="0"/>
          </a:p>
        </p:txBody>
      </p:sp>
      <p:grpSp>
        <p:nvGrpSpPr>
          <p:cNvPr id="20" name="Group 19"/>
          <p:cNvGrpSpPr/>
          <p:nvPr userDrawn="1"/>
        </p:nvGrpSpPr>
        <p:grpSpPr>
          <a:xfrm>
            <a:off x="33900" y="9494"/>
            <a:ext cx="2828656" cy="1588333"/>
            <a:chOff x="-55271" y="-32071"/>
            <a:chExt cx="2828656" cy="1588333"/>
          </a:xfrm>
        </p:grpSpPr>
        <p:sp>
          <p:nvSpPr>
            <p:cNvPr id="21" name="Rectangle 20"/>
            <p:cNvSpPr/>
            <p:nvPr userDrawn="1"/>
          </p:nvSpPr>
          <p:spPr>
            <a:xfrm>
              <a:off x="0" y="0"/>
              <a:ext cx="1429789"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71" y="-32071"/>
              <a:ext cx="2828656" cy="1588333"/>
            </a:xfrm>
            <a:prstGeom prst="rect">
              <a:avLst/>
            </a:prstGeom>
          </p:spPr>
        </p:pic>
      </p:grpSp>
    </p:spTree>
    <p:extLst>
      <p:ext uri="{BB962C8B-B14F-4D97-AF65-F5344CB8AC3E}">
        <p14:creationId xmlns:p14="http://schemas.microsoft.com/office/powerpoint/2010/main" val="29772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12CFF73-D2BA-4701-8D5C-DA4F0CE0DF58}" type="slidenum">
              <a:rPr lang="en-US" smtClean="0"/>
              <a:t>‹#›</a:t>
            </a:fld>
            <a:endParaRPr lang="en-US" dirty="0"/>
          </a:p>
        </p:txBody>
      </p:sp>
      <p:grpSp>
        <p:nvGrpSpPr>
          <p:cNvPr id="19" name="Group 18"/>
          <p:cNvGrpSpPr/>
          <p:nvPr userDrawn="1"/>
        </p:nvGrpSpPr>
        <p:grpSpPr>
          <a:xfrm>
            <a:off x="0" y="9494"/>
            <a:ext cx="2828656" cy="1588333"/>
            <a:chOff x="-55271" y="-32071"/>
            <a:chExt cx="2828656" cy="1588333"/>
          </a:xfrm>
        </p:grpSpPr>
        <p:sp>
          <p:nvSpPr>
            <p:cNvPr id="20" name="Rectangle 19"/>
            <p:cNvSpPr/>
            <p:nvPr userDrawn="1"/>
          </p:nvSpPr>
          <p:spPr>
            <a:xfrm>
              <a:off x="0" y="0"/>
              <a:ext cx="1429789"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71" y="-32071"/>
              <a:ext cx="2828656" cy="1588333"/>
            </a:xfrm>
            <a:prstGeom prst="rect">
              <a:avLst/>
            </a:prstGeom>
          </p:spPr>
        </p:pic>
      </p:grpSp>
    </p:spTree>
    <p:extLst>
      <p:ext uri="{BB962C8B-B14F-4D97-AF65-F5344CB8AC3E}">
        <p14:creationId xmlns:p14="http://schemas.microsoft.com/office/powerpoint/2010/main" val="343251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12CFF73-D2BA-4701-8D5C-DA4F0CE0DF58}" type="slidenum">
              <a:rPr lang="en-US" smtClean="0"/>
              <a:t>‹#›</a:t>
            </a:fld>
            <a:endParaRPr lang="en-US" dirty="0"/>
          </a:p>
        </p:txBody>
      </p:sp>
      <p:grpSp>
        <p:nvGrpSpPr>
          <p:cNvPr id="22" name="Group 21"/>
          <p:cNvGrpSpPr/>
          <p:nvPr userDrawn="1"/>
        </p:nvGrpSpPr>
        <p:grpSpPr>
          <a:xfrm>
            <a:off x="-33464" y="31377"/>
            <a:ext cx="2828656" cy="1588333"/>
            <a:chOff x="-55271" y="-32071"/>
            <a:chExt cx="2828656" cy="1588333"/>
          </a:xfrm>
        </p:grpSpPr>
        <p:sp>
          <p:nvSpPr>
            <p:cNvPr id="25" name="Rectangle 24"/>
            <p:cNvSpPr/>
            <p:nvPr userDrawn="1"/>
          </p:nvSpPr>
          <p:spPr>
            <a:xfrm>
              <a:off x="0" y="0"/>
              <a:ext cx="1429789"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71" y="-32071"/>
              <a:ext cx="2828656" cy="1588333"/>
            </a:xfrm>
            <a:prstGeom prst="rect">
              <a:avLst/>
            </a:prstGeom>
          </p:spPr>
        </p:pic>
      </p:grpSp>
    </p:spTree>
    <p:extLst>
      <p:ext uri="{BB962C8B-B14F-4D97-AF65-F5344CB8AC3E}">
        <p14:creationId xmlns:p14="http://schemas.microsoft.com/office/powerpoint/2010/main" val="411767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12CFF73-D2BA-4701-8D5C-DA4F0CE0DF58}" type="slidenum">
              <a:rPr lang="en-US" smtClean="0"/>
              <a:t>‹#›</a:t>
            </a:fld>
            <a:endParaRPr lang="en-US" dirty="0"/>
          </a:p>
        </p:txBody>
      </p:sp>
      <p:grpSp>
        <p:nvGrpSpPr>
          <p:cNvPr id="19" name="Group 18"/>
          <p:cNvGrpSpPr/>
          <p:nvPr userDrawn="1"/>
        </p:nvGrpSpPr>
        <p:grpSpPr>
          <a:xfrm>
            <a:off x="-24092" y="-6654"/>
            <a:ext cx="2828656" cy="1588333"/>
            <a:chOff x="-55271" y="-32071"/>
            <a:chExt cx="2828656" cy="1588333"/>
          </a:xfrm>
        </p:grpSpPr>
        <p:sp>
          <p:nvSpPr>
            <p:cNvPr id="20" name="Rectangle 19"/>
            <p:cNvSpPr/>
            <p:nvPr userDrawn="1"/>
          </p:nvSpPr>
          <p:spPr>
            <a:xfrm>
              <a:off x="0" y="0"/>
              <a:ext cx="1429789"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71" y="-32071"/>
              <a:ext cx="2828656" cy="1588333"/>
            </a:xfrm>
            <a:prstGeom prst="rect">
              <a:avLst/>
            </a:prstGeom>
          </p:spPr>
        </p:pic>
      </p:grpSp>
    </p:spTree>
    <p:extLst>
      <p:ext uri="{BB962C8B-B14F-4D97-AF65-F5344CB8AC3E}">
        <p14:creationId xmlns:p14="http://schemas.microsoft.com/office/powerpoint/2010/main" val="2525803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2CFF73-D2BA-4701-8D5C-DA4F0CE0DF58}" type="slidenum">
              <a:rPr lang="en-US" smtClean="0"/>
              <a:t>‹#›</a:t>
            </a:fld>
            <a:endParaRPr lang="en-US" dirty="0"/>
          </a:p>
        </p:txBody>
      </p:sp>
    </p:spTree>
    <p:extLst>
      <p:ext uri="{BB962C8B-B14F-4D97-AF65-F5344CB8AC3E}">
        <p14:creationId xmlns:p14="http://schemas.microsoft.com/office/powerpoint/2010/main" val="2919945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2CFF73-D2BA-4701-8D5C-DA4F0CE0DF58}" type="slidenum">
              <a:rPr lang="en-US" smtClean="0"/>
              <a:t>‹#›</a:t>
            </a:fld>
            <a:endParaRPr lang="en-US" dirty="0"/>
          </a:p>
        </p:txBody>
      </p:sp>
    </p:spTree>
    <p:extLst>
      <p:ext uri="{BB962C8B-B14F-4D97-AF65-F5344CB8AC3E}">
        <p14:creationId xmlns:p14="http://schemas.microsoft.com/office/powerpoint/2010/main" val="376514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2CFF73-D2BA-4701-8D5C-DA4F0CE0DF58}" type="slidenum">
              <a:rPr lang="en-US" smtClean="0"/>
              <a:t>‹#›</a:t>
            </a:fld>
            <a:endParaRPr lang="en-US" dirty="0"/>
          </a:p>
        </p:txBody>
      </p:sp>
    </p:spTree>
    <p:extLst>
      <p:ext uri="{BB962C8B-B14F-4D97-AF65-F5344CB8AC3E}">
        <p14:creationId xmlns:p14="http://schemas.microsoft.com/office/powerpoint/2010/main" val="4193449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12CFF73-D2BA-4701-8D5C-DA4F0CE0DF58}" type="slidenum">
              <a:rPr lang="en-US" smtClean="0"/>
              <a:t>‹#›</a:t>
            </a:fld>
            <a:endParaRPr lang="en-US" dirty="0"/>
          </a:p>
        </p:txBody>
      </p:sp>
      <p:grpSp>
        <p:nvGrpSpPr>
          <p:cNvPr id="20" name="Group 19"/>
          <p:cNvGrpSpPr/>
          <p:nvPr userDrawn="1"/>
        </p:nvGrpSpPr>
        <p:grpSpPr>
          <a:xfrm rot="5400000">
            <a:off x="9536455" y="575742"/>
            <a:ext cx="2828656" cy="1588333"/>
            <a:chOff x="-55271" y="-32071"/>
            <a:chExt cx="2828656" cy="1588333"/>
          </a:xfrm>
        </p:grpSpPr>
        <p:sp>
          <p:nvSpPr>
            <p:cNvPr id="21" name="Rectangle 20"/>
            <p:cNvSpPr/>
            <p:nvPr userDrawn="1"/>
          </p:nvSpPr>
          <p:spPr>
            <a:xfrm>
              <a:off x="0" y="0"/>
              <a:ext cx="1429789"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71" y="-32071"/>
              <a:ext cx="2828656" cy="1588333"/>
            </a:xfrm>
            <a:prstGeom prst="rect">
              <a:avLst/>
            </a:prstGeom>
          </p:spPr>
        </p:pic>
      </p:grpSp>
    </p:spTree>
    <p:extLst>
      <p:ext uri="{BB962C8B-B14F-4D97-AF65-F5344CB8AC3E}">
        <p14:creationId xmlns:p14="http://schemas.microsoft.com/office/powerpoint/2010/main" val="2534871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US" altLang="en-US" dirty="0"/>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altLang="en-US" dirty="0"/>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6B7685D3-FDCA-44CD-9955-85FC8F7E360F}" type="slidenum">
              <a:rPr lang="en-US" altLang="en-US"/>
              <a:pPr/>
              <a:t>‹#›</a:t>
            </a:fld>
            <a:endParaRPr lang="en-US" altLang="en-US" dirty="0"/>
          </a:p>
        </p:txBody>
      </p:sp>
    </p:spTree>
    <p:extLst>
      <p:ext uri="{BB962C8B-B14F-4D97-AF65-F5344CB8AC3E}">
        <p14:creationId xmlns:p14="http://schemas.microsoft.com/office/powerpoint/2010/main" val="232034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2CFF73-D2BA-4701-8D5C-DA4F0CE0DF58}" type="slidenum">
              <a:rPr lang="en-US" smtClean="0"/>
              <a:t>‹#›</a:t>
            </a:fld>
            <a:endParaRPr lang="en-US" dirty="0"/>
          </a:p>
        </p:txBody>
      </p:sp>
    </p:spTree>
    <p:extLst>
      <p:ext uri="{BB962C8B-B14F-4D97-AF65-F5344CB8AC3E}">
        <p14:creationId xmlns:p14="http://schemas.microsoft.com/office/powerpoint/2010/main" val="74101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12CFF73-D2BA-4701-8D5C-DA4F0CE0DF58}" type="slidenum">
              <a:rPr lang="en-US" smtClean="0"/>
              <a:t>‹#›</a:t>
            </a:fld>
            <a:endParaRPr lang="en-US" dirty="0"/>
          </a:p>
        </p:txBody>
      </p:sp>
      <p:grpSp>
        <p:nvGrpSpPr>
          <p:cNvPr id="21" name="Group 20"/>
          <p:cNvGrpSpPr/>
          <p:nvPr userDrawn="1"/>
        </p:nvGrpSpPr>
        <p:grpSpPr>
          <a:xfrm>
            <a:off x="-55271" y="-32071"/>
            <a:ext cx="2828656" cy="1588333"/>
            <a:chOff x="-55271" y="-32071"/>
            <a:chExt cx="2828656" cy="1588333"/>
          </a:xfrm>
        </p:grpSpPr>
        <p:sp>
          <p:nvSpPr>
            <p:cNvPr id="10" name="Rectangle 9"/>
            <p:cNvSpPr/>
            <p:nvPr userDrawn="1"/>
          </p:nvSpPr>
          <p:spPr>
            <a:xfrm>
              <a:off x="0" y="0"/>
              <a:ext cx="1429789"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71" y="-32071"/>
              <a:ext cx="2828656" cy="1588333"/>
            </a:xfrm>
            <a:prstGeom prst="rect">
              <a:avLst/>
            </a:prstGeom>
          </p:spPr>
        </p:pic>
      </p:grpSp>
    </p:spTree>
    <p:extLst>
      <p:ext uri="{BB962C8B-B14F-4D97-AF65-F5344CB8AC3E}">
        <p14:creationId xmlns:p14="http://schemas.microsoft.com/office/powerpoint/2010/main" val="72190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2CFF73-D2BA-4701-8D5C-DA4F0CE0DF58}" type="slidenum">
              <a:rPr lang="en-US" smtClean="0"/>
              <a:t>‹#›</a:t>
            </a:fld>
            <a:endParaRPr lang="en-US" dirty="0"/>
          </a:p>
        </p:txBody>
      </p:sp>
    </p:spTree>
    <p:extLst>
      <p:ext uri="{BB962C8B-B14F-4D97-AF65-F5344CB8AC3E}">
        <p14:creationId xmlns:p14="http://schemas.microsoft.com/office/powerpoint/2010/main" val="391819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2CFF73-D2BA-4701-8D5C-DA4F0CE0DF58}" type="slidenum">
              <a:rPr lang="en-US" smtClean="0"/>
              <a:t>‹#›</a:t>
            </a:fld>
            <a:endParaRPr lang="en-US" dirty="0"/>
          </a:p>
        </p:txBody>
      </p:sp>
    </p:spTree>
    <p:extLst>
      <p:ext uri="{BB962C8B-B14F-4D97-AF65-F5344CB8AC3E}">
        <p14:creationId xmlns:p14="http://schemas.microsoft.com/office/powerpoint/2010/main" val="58867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2CFF73-D2BA-4701-8D5C-DA4F0CE0DF58}" type="slidenum">
              <a:rPr lang="en-US" smtClean="0"/>
              <a:t>‹#›</a:t>
            </a:fld>
            <a:endParaRPr lang="en-US" dirty="0"/>
          </a:p>
        </p:txBody>
      </p:sp>
    </p:spTree>
    <p:extLst>
      <p:ext uri="{BB962C8B-B14F-4D97-AF65-F5344CB8AC3E}">
        <p14:creationId xmlns:p14="http://schemas.microsoft.com/office/powerpoint/2010/main" val="115960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12CFF73-D2BA-4701-8D5C-DA4F0CE0DF58}" type="slidenum">
              <a:rPr lang="en-US" smtClean="0"/>
              <a:t>‹#›</a:t>
            </a:fld>
            <a:endParaRPr lang="en-US" dirty="0"/>
          </a:p>
        </p:txBody>
      </p:sp>
    </p:spTree>
    <p:extLst>
      <p:ext uri="{BB962C8B-B14F-4D97-AF65-F5344CB8AC3E}">
        <p14:creationId xmlns:p14="http://schemas.microsoft.com/office/powerpoint/2010/main" val="113723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12CFF73-D2BA-4701-8D5C-DA4F0CE0DF58}" type="slidenum">
              <a:rPr lang="en-US" smtClean="0"/>
              <a:t>‹#›</a:t>
            </a:fld>
            <a:endParaRPr lang="en-US" dirty="0"/>
          </a:p>
        </p:txBody>
      </p:sp>
      <p:grpSp>
        <p:nvGrpSpPr>
          <p:cNvPr id="21" name="Group 20"/>
          <p:cNvGrpSpPr/>
          <p:nvPr userDrawn="1"/>
        </p:nvGrpSpPr>
        <p:grpSpPr>
          <a:xfrm>
            <a:off x="9485" y="-6654"/>
            <a:ext cx="2828656" cy="1588333"/>
            <a:chOff x="-55271" y="-32071"/>
            <a:chExt cx="2828656" cy="1588333"/>
          </a:xfrm>
        </p:grpSpPr>
        <p:sp>
          <p:nvSpPr>
            <p:cNvPr id="22" name="Rectangle 21"/>
            <p:cNvSpPr/>
            <p:nvPr userDrawn="1"/>
          </p:nvSpPr>
          <p:spPr>
            <a:xfrm>
              <a:off x="0" y="0"/>
              <a:ext cx="1429789"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71" y="-32071"/>
              <a:ext cx="2828656" cy="1588333"/>
            </a:xfrm>
            <a:prstGeom prst="rect">
              <a:avLst/>
            </a:prstGeom>
          </p:spPr>
        </p:pic>
      </p:grpSp>
    </p:spTree>
    <p:extLst>
      <p:ext uri="{BB962C8B-B14F-4D97-AF65-F5344CB8AC3E}">
        <p14:creationId xmlns:p14="http://schemas.microsoft.com/office/powerpoint/2010/main" val="334992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88B61-5DEE-4DE1-8A8D-C5D986EDF14F}" type="datetimeFigureOut">
              <a:rPr lang="en-US" smtClean="0"/>
              <a:t>11/14/2015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12CFF73-D2BA-4701-8D5C-DA4F0CE0DF58}" type="slidenum">
              <a:rPr lang="en-US" smtClean="0"/>
              <a:t>‹#›</a:t>
            </a:fld>
            <a:endParaRPr lang="en-US" dirty="0"/>
          </a:p>
        </p:txBody>
      </p:sp>
      <p:grpSp>
        <p:nvGrpSpPr>
          <p:cNvPr id="21" name="Group 20"/>
          <p:cNvGrpSpPr/>
          <p:nvPr userDrawn="1"/>
        </p:nvGrpSpPr>
        <p:grpSpPr>
          <a:xfrm>
            <a:off x="-55271" y="-32071"/>
            <a:ext cx="2828656" cy="1588333"/>
            <a:chOff x="-55271" y="-32071"/>
            <a:chExt cx="2828656" cy="1588333"/>
          </a:xfrm>
        </p:grpSpPr>
        <p:sp>
          <p:nvSpPr>
            <p:cNvPr id="22" name="Rectangle 21"/>
            <p:cNvSpPr/>
            <p:nvPr userDrawn="1"/>
          </p:nvSpPr>
          <p:spPr>
            <a:xfrm>
              <a:off x="0" y="0"/>
              <a:ext cx="1429789"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71" y="-32071"/>
              <a:ext cx="2828656" cy="1588333"/>
            </a:xfrm>
            <a:prstGeom prst="rect">
              <a:avLst/>
            </a:prstGeom>
          </p:spPr>
        </p:pic>
      </p:grpSp>
    </p:spTree>
    <p:extLst>
      <p:ext uri="{BB962C8B-B14F-4D97-AF65-F5344CB8AC3E}">
        <p14:creationId xmlns:p14="http://schemas.microsoft.com/office/powerpoint/2010/main" val="422932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 name="Rectangle 7"/>
          <p:cNvSpPr/>
          <p:nvPr userDrawn="1"/>
        </p:nvSpPr>
        <p:spPr>
          <a:xfrm>
            <a:off x="91440" y="58189"/>
            <a:ext cx="864524" cy="754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588B61-5DEE-4DE1-8A8D-C5D986EDF14F}" type="datetimeFigureOut">
              <a:rPr lang="en-US" smtClean="0"/>
              <a:t>11/14/2015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12CFF73-D2BA-4701-8D5C-DA4F0CE0DF58}" type="slidenum">
              <a:rPr lang="en-US" smtClean="0"/>
              <a:t>‹#›</a:t>
            </a:fld>
            <a:endParaRPr lang="en-US" dirty="0"/>
          </a:p>
        </p:txBody>
      </p:sp>
      <p:pic>
        <p:nvPicPr>
          <p:cNvPr id="7" name="Picture 6"/>
          <p:cNvPicPr>
            <a:picLocks noChangeAspect="1"/>
          </p:cNvPicPr>
          <p:nvPr userDrawn="1"/>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592"/>
            <a:ext cx="1724986" cy="968606"/>
          </a:xfrm>
          <a:prstGeom prst="rect">
            <a:avLst/>
          </a:prstGeom>
        </p:spPr>
      </p:pic>
    </p:spTree>
    <p:extLst>
      <p:ext uri="{BB962C8B-B14F-4D97-AF65-F5344CB8AC3E}">
        <p14:creationId xmlns:p14="http://schemas.microsoft.com/office/powerpoint/2010/main" val="381186258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mazon.com/gp/reader/0849958490/ref=sib_dp_pt#reader-link"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Teachers Teaching Teachers – Build and Encourage</a:t>
            </a:r>
            <a:endParaRPr lang="en-US" dirty="0"/>
          </a:p>
        </p:txBody>
      </p:sp>
      <p:sp>
        <p:nvSpPr>
          <p:cNvPr id="3" name="Subtitle 2"/>
          <p:cNvSpPr>
            <a:spLocks noGrp="1"/>
          </p:cNvSpPr>
          <p:nvPr>
            <p:ph type="subTitle" idx="1"/>
          </p:nvPr>
        </p:nvSpPr>
        <p:spPr/>
        <p:txBody>
          <a:bodyPr>
            <a:normAutofit/>
          </a:bodyPr>
          <a:lstStyle/>
          <a:p>
            <a:r>
              <a:rPr lang="en-US" sz="2000" dirty="0" smtClean="0">
                <a:latin typeface="Georgia" panose="02040502050405020303" pitchFamily="18" charset="0"/>
              </a:rPr>
              <a:t>Kathy </a:t>
            </a:r>
            <a:r>
              <a:rPr lang="en-US" sz="2000" dirty="0" smtClean="0">
                <a:latin typeface="Georgia" panose="02040502050405020303" pitchFamily="18" charset="0"/>
              </a:rPr>
              <a:t>Spruiell</a:t>
            </a:r>
            <a:endParaRPr lang="en-US" sz="2000" dirty="0" smtClean="0">
              <a:latin typeface="Georgia" panose="02040502050405020303" pitchFamily="18" charset="0"/>
            </a:endParaRPr>
          </a:p>
          <a:p>
            <a:r>
              <a:rPr lang="en-US" sz="2000" dirty="0" smtClean="0">
                <a:latin typeface="Georgia" panose="02040502050405020303" pitchFamily="18" charset="0"/>
              </a:rPr>
              <a:t>Arcado</a:t>
            </a:r>
            <a:r>
              <a:rPr lang="en-US" sz="2000" dirty="0" smtClean="0">
                <a:latin typeface="Georgia" panose="02040502050405020303" pitchFamily="18" charset="0"/>
              </a:rPr>
              <a:t> Elementary School, Lilburn GA</a:t>
            </a:r>
          </a:p>
          <a:p>
            <a:endParaRPr lang="en-US" sz="2000" dirty="0">
              <a:latin typeface="Georgia" panose="02040502050405020303" pitchFamily="18" charset="0"/>
            </a:endParaRPr>
          </a:p>
        </p:txBody>
      </p:sp>
    </p:spTree>
    <p:extLst>
      <p:ext uri="{BB962C8B-B14F-4D97-AF65-F5344CB8AC3E}">
        <p14:creationId xmlns:p14="http://schemas.microsoft.com/office/powerpoint/2010/main" val="1373310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Research</a:t>
            </a:r>
            <a:endParaRPr lang="en-US" dirty="0"/>
          </a:p>
        </p:txBody>
      </p:sp>
      <p:sp>
        <p:nvSpPr>
          <p:cNvPr id="3" name="Content Placeholder 2"/>
          <p:cNvSpPr>
            <a:spLocks noGrp="1"/>
          </p:cNvSpPr>
          <p:nvPr>
            <p:ph idx="1"/>
          </p:nvPr>
        </p:nvSpPr>
        <p:spPr/>
        <p:txBody>
          <a:bodyPr/>
          <a:lstStyle/>
          <a:p>
            <a:r>
              <a:rPr lang="en-US" sz="2400" b="1" dirty="0" smtClean="0"/>
              <a:t>Jigsaw</a:t>
            </a:r>
            <a:r>
              <a:rPr lang="en-US" dirty="0" smtClean="0"/>
              <a:t> </a:t>
            </a:r>
          </a:p>
          <a:p>
            <a:r>
              <a:rPr lang="en-US" sz="2400" b="1" dirty="0" smtClean="0"/>
              <a:t>Article:  “Building Trust”</a:t>
            </a:r>
          </a:p>
          <a:p>
            <a:r>
              <a:rPr lang="en-US" sz="2400" b="1" dirty="0" smtClean="0"/>
              <a:t>Article:  “A Tale of 3 Teachers”</a:t>
            </a:r>
            <a:endParaRPr lang="en-US" sz="2400" b="1" dirty="0"/>
          </a:p>
          <a:p>
            <a:r>
              <a:rPr lang="en-US" sz="2400" b="1" dirty="0" smtClean="0"/>
              <a:t>Article:  “Elementary Mathematics Leaders”</a:t>
            </a:r>
          </a:p>
          <a:p>
            <a:r>
              <a:rPr lang="en-US" sz="2400" b="1" dirty="0" smtClean="0"/>
              <a:t>Article:  “From Teaching to Coaching”</a:t>
            </a:r>
            <a:endParaRPr lang="en-US" sz="2400" b="1" dirty="0"/>
          </a:p>
        </p:txBody>
      </p:sp>
    </p:spTree>
    <p:extLst>
      <p:ext uri="{BB962C8B-B14F-4D97-AF65-F5344CB8AC3E}">
        <p14:creationId xmlns:p14="http://schemas.microsoft.com/office/powerpoint/2010/main" val="4199136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Positive</a:t>
            </a:r>
            <a:endParaRPr lang="en-US" dirty="0"/>
          </a:p>
        </p:txBody>
      </p:sp>
      <p:sp>
        <p:nvSpPr>
          <p:cNvPr id="4" name="Content Placeholder 3"/>
          <p:cNvSpPr>
            <a:spLocks noGrp="1"/>
          </p:cNvSpPr>
          <p:nvPr>
            <p:ph idx="1"/>
          </p:nvPr>
        </p:nvSpPr>
        <p:spPr>
          <a:xfrm>
            <a:off x="720614" y="2237740"/>
            <a:ext cx="11143725" cy="4361180"/>
          </a:xfrm>
        </p:spPr>
        <p:txBody>
          <a:bodyPr>
            <a:normAutofit fontScale="32500" lnSpcReduction="20000"/>
          </a:bodyPr>
          <a:lstStyle/>
          <a:p>
            <a:pPr marL="0" indent="0" algn="ctr">
              <a:buNone/>
            </a:pPr>
            <a:r>
              <a:rPr lang="en-US" sz="3000" b="1" dirty="0" smtClean="0">
                <a:solidFill>
                  <a:schemeClr val="tx1"/>
                </a:solidFill>
              </a:rPr>
              <a:t> </a:t>
            </a:r>
          </a:p>
          <a:p>
            <a:pPr marL="0" indent="0" algn="ctr">
              <a:buNone/>
            </a:pPr>
            <a:r>
              <a:rPr lang="en-US" sz="5000" b="1" dirty="0" smtClean="0">
                <a:solidFill>
                  <a:schemeClr val="tx1"/>
                </a:solidFill>
              </a:rPr>
              <a:t>Do </a:t>
            </a:r>
            <a:r>
              <a:rPr lang="en-US" sz="5000" b="1" dirty="0">
                <a:solidFill>
                  <a:schemeClr val="tx1"/>
                </a:solidFill>
              </a:rPr>
              <a:t>It </a:t>
            </a:r>
            <a:r>
              <a:rPr lang="en-US" sz="5000" b="1" dirty="0" smtClean="0">
                <a:solidFill>
                  <a:schemeClr val="tx1"/>
                </a:solidFill>
              </a:rPr>
              <a:t>Anyway by </a:t>
            </a:r>
            <a:r>
              <a:rPr lang="en-US" sz="5000" b="1" dirty="0">
                <a:solidFill>
                  <a:schemeClr val="tx1"/>
                </a:solidFill>
              </a:rPr>
              <a:t>Mother Teresa </a:t>
            </a:r>
            <a:endParaRPr lang="en-US" sz="5000" b="1" dirty="0">
              <a:solidFill>
                <a:schemeClr val="tx1"/>
              </a:solidFill>
            </a:endParaRPr>
          </a:p>
          <a:p>
            <a:pPr marL="0" indent="0" algn="ctr">
              <a:buNone/>
            </a:pPr>
            <a:r>
              <a:rPr lang="en-US" sz="3700" b="1" dirty="0" smtClean="0">
                <a:solidFill>
                  <a:schemeClr val="tx1"/>
                </a:solidFill>
              </a:rPr>
              <a:t>People </a:t>
            </a:r>
            <a:r>
              <a:rPr lang="en-US" sz="3700" b="1" dirty="0">
                <a:solidFill>
                  <a:schemeClr val="tx1"/>
                </a:solidFill>
              </a:rPr>
              <a:t>are often unreasonable, illogical and self-centered;</a:t>
            </a:r>
            <a:br>
              <a:rPr lang="en-US" sz="3700" b="1" dirty="0">
                <a:solidFill>
                  <a:schemeClr val="tx1"/>
                </a:solidFill>
              </a:rPr>
            </a:br>
            <a:r>
              <a:rPr lang="en-US" sz="3700" b="1" dirty="0">
                <a:solidFill>
                  <a:schemeClr val="tx1"/>
                </a:solidFill>
              </a:rPr>
              <a:t>Forgive them anyway.</a:t>
            </a:r>
          </a:p>
          <a:p>
            <a:pPr marL="0" indent="0" algn="ctr">
              <a:buNone/>
            </a:pPr>
            <a:r>
              <a:rPr lang="en-US" sz="3700" b="1" dirty="0">
                <a:solidFill>
                  <a:schemeClr val="tx1"/>
                </a:solidFill>
              </a:rPr>
              <a:t>If you are kind, people may accuse you of selfish ulterior motives;</a:t>
            </a:r>
            <a:br>
              <a:rPr lang="en-US" sz="3700" b="1" dirty="0">
                <a:solidFill>
                  <a:schemeClr val="tx1"/>
                </a:solidFill>
              </a:rPr>
            </a:br>
            <a:r>
              <a:rPr lang="en-US" sz="3700" b="1" dirty="0">
                <a:solidFill>
                  <a:schemeClr val="tx1"/>
                </a:solidFill>
              </a:rPr>
              <a:t>Be kind anyway.</a:t>
            </a:r>
          </a:p>
          <a:p>
            <a:pPr marL="0" indent="0" algn="ctr">
              <a:buNone/>
            </a:pPr>
            <a:r>
              <a:rPr lang="en-US" sz="3700" b="1" dirty="0">
                <a:solidFill>
                  <a:schemeClr val="tx1"/>
                </a:solidFill>
              </a:rPr>
              <a:t>If you are successful, you will win some false friends and true enemies;</a:t>
            </a:r>
            <a:br>
              <a:rPr lang="en-US" sz="3700" b="1" dirty="0">
                <a:solidFill>
                  <a:schemeClr val="tx1"/>
                </a:solidFill>
              </a:rPr>
            </a:br>
            <a:r>
              <a:rPr lang="en-US" sz="3700" b="1" dirty="0">
                <a:solidFill>
                  <a:schemeClr val="tx1"/>
                </a:solidFill>
              </a:rPr>
              <a:t>Succeed anyway.</a:t>
            </a:r>
          </a:p>
          <a:p>
            <a:pPr marL="0" indent="0" algn="ctr">
              <a:buNone/>
            </a:pPr>
            <a:r>
              <a:rPr lang="en-US" sz="3700" b="1" dirty="0">
                <a:solidFill>
                  <a:schemeClr val="tx1"/>
                </a:solidFill>
              </a:rPr>
              <a:t>If you are honest and frank, people may cheat you;</a:t>
            </a:r>
            <a:br>
              <a:rPr lang="en-US" sz="3700" b="1" dirty="0">
                <a:solidFill>
                  <a:schemeClr val="tx1"/>
                </a:solidFill>
              </a:rPr>
            </a:br>
            <a:r>
              <a:rPr lang="en-US" sz="3700" b="1" dirty="0">
                <a:solidFill>
                  <a:schemeClr val="tx1"/>
                </a:solidFill>
              </a:rPr>
              <a:t>Be honest anyway.</a:t>
            </a:r>
          </a:p>
          <a:p>
            <a:pPr marL="0" indent="0" algn="ctr">
              <a:buNone/>
            </a:pPr>
            <a:r>
              <a:rPr lang="en-US" sz="3700" b="1" dirty="0">
                <a:solidFill>
                  <a:schemeClr val="tx1"/>
                </a:solidFill>
              </a:rPr>
              <a:t>What you spend years building, someone could destroy overnight;</a:t>
            </a:r>
            <a:br>
              <a:rPr lang="en-US" sz="3700" b="1" dirty="0">
                <a:solidFill>
                  <a:schemeClr val="tx1"/>
                </a:solidFill>
              </a:rPr>
            </a:br>
            <a:r>
              <a:rPr lang="en-US" sz="3700" b="1" dirty="0">
                <a:solidFill>
                  <a:schemeClr val="tx1"/>
                </a:solidFill>
              </a:rPr>
              <a:t>Build anyway.</a:t>
            </a:r>
          </a:p>
          <a:p>
            <a:pPr marL="0" indent="0" algn="ctr">
              <a:buNone/>
            </a:pPr>
            <a:r>
              <a:rPr lang="en-US" sz="3700" b="1" dirty="0">
                <a:solidFill>
                  <a:schemeClr val="tx1"/>
                </a:solidFill>
              </a:rPr>
              <a:t>If you find serenity and happiness, they may be jealous;</a:t>
            </a:r>
            <a:br>
              <a:rPr lang="en-US" sz="3700" b="1" dirty="0">
                <a:solidFill>
                  <a:schemeClr val="tx1"/>
                </a:solidFill>
              </a:rPr>
            </a:br>
            <a:r>
              <a:rPr lang="en-US" sz="3700" b="1" dirty="0">
                <a:solidFill>
                  <a:schemeClr val="tx1"/>
                </a:solidFill>
              </a:rPr>
              <a:t>Be happy anyway.</a:t>
            </a:r>
          </a:p>
          <a:p>
            <a:pPr marL="0" indent="0" algn="ctr">
              <a:buNone/>
            </a:pPr>
            <a:r>
              <a:rPr lang="en-US" sz="3700" b="1" dirty="0">
                <a:solidFill>
                  <a:schemeClr val="tx1"/>
                </a:solidFill>
              </a:rPr>
              <a:t>The good you do today, people will often forget tomorrow;</a:t>
            </a:r>
            <a:br>
              <a:rPr lang="en-US" sz="3700" b="1" dirty="0">
                <a:solidFill>
                  <a:schemeClr val="tx1"/>
                </a:solidFill>
              </a:rPr>
            </a:br>
            <a:r>
              <a:rPr lang="en-US" sz="3700" b="1" dirty="0">
                <a:solidFill>
                  <a:schemeClr val="tx1"/>
                </a:solidFill>
              </a:rPr>
              <a:t>Do good anyway.</a:t>
            </a:r>
          </a:p>
          <a:p>
            <a:pPr marL="0" indent="0" algn="ctr">
              <a:buNone/>
            </a:pPr>
            <a:r>
              <a:rPr lang="en-US" sz="3700" b="1" dirty="0">
                <a:solidFill>
                  <a:schemeClr val="tx1"/>
                </a:solidFill>
              </a:rPr>
              <a:t>Give the world the best you have, and it may never be enough;</a:t>
            </a:r>
            <a:br>
              <a:rPr lang="en-US" sz="3700" b="1" dirty="0">
                <a:solidFill>
                  <a:schemeClr val="tx1"/>
                </a:solidFill>
              </a:rPr>
            </a:br>
            <a:r>
              <a:rPr lang="en-US" sz="3700" b="1" dirty="0">
                <a:solidFill>
                  <a:schemeClr val="tx1"/>
                </a:solidFill>
              </a:rPr>
              <a:t>Give the world the best you’ve got anyway.</a:t>
            </a:r>
          </a:p>
          <a:p>
            <a:pPr marL="0" indent="0" algn="ctr">
              <a:buNone/>
            </a:pPr>
            <a:r>
              <a:rPr lang="en-US" sz="3700" b="1" dirty="0">
                <a:solidFill>
                  <a:schemeClr val="tx1"/>
                </a:solidFill>
              </a:rPr>
              <a:t>You see, in the final analysis, it is between you and God;</a:t>
            </a:r>
            <a:br>
              <a:rPr lang="en-US" sz="3700" b="1" dirty="0">
                <a:solidFill>
                  <a:schemeClr val="tx1"/>
                </a:solidFill>
              </a:rPr>
            </a:br>
            <a:r>
              <a:rPr lang="en-US" sz="3700" b="1" dirty="0">
                <a:solidFill>
                  <a:schemeClr val="tx1"/>
                </a:solidFill>
              </a:rPr>
              <a:t>It was never between you and them anyway.</a:t>
            </a:r>
          </a:p>
          <a:p>
            <a:pPr marL="0" indent="0">
              <a:buNone/>
            </a:pPr>
            <a:endParaRPr lang="en-US" dirty="0"/>
          </a:p>
        </p:txBody>
      </p:sp>
    </p:spTree>
    <p:extLst>
      <p:ext uri="{BB962C8B-B14F-4D97-AF65-F5344CB8AC3E}">
        <p14:creationId xmlns:p14="http://schemas.microsoft.com/office/powerpoint/2010/main" val="184651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1"/>
                </a:solidFill>
              </a:rPr>
              <a:t>Reflect</a:t>
            </a:r>
            <a:endParaRPr lang="en-US" altLang="en-US" dirty="0">
              <a:solidFill>
                <a:schemeClr val="bg1"/>
              </a:solidFill>
            </a:endParaRPr>
          </a:p>
        </p:txBody>
      </p:sp>
      <p:sp>
        <p:nvSpPr>
          <p:cNvPr id="4" name="TextBox 2"/>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altLang="en-US" sz="3600" dirty="0"/>
              <a:t>What will you immediately implement?</a:t>
            </a:r>
          </a:p>
          <a:p>
            <a:pPr algn="l" eaLnBrk="1" hangingPunct="1"/>
            <a:endParaRPr lang="en-US" altLang="en-US" sz="3600" dirty="0"/>
          </a:p>
          <a:p>
            <a:pPr algn="l" eaLnBrk="1" hangingPunct="1"/>
            <a:r>
              <a:rPr lang="en-US" altLang="en-US" sz="3600" dirty="0"/>
              <a:t>How will you do it?</a:t>
            </a:r>
          </a:p>
          <a:p>
            <a:pPr algn="l" eaLnBrk="1" hangingPunct="1"/>
            <a:endParaRPr lang="en-US" altLang="en-US" sz="3600" dirty="0"/>
          </a:p>
          <a:p>
            <a:pPr algn="l" eaLnBrk="1" hangingPunct="1"/>
            <a:r>
              <a:rPr lang="en-US" altLang="en-US" sz="3600" dirty="0"/>
              <a:t>Who will support you?</a:t>
            </a:r>
          </a:p>
        </p:txBody>
      </p:sp>
    </p:spTree>
    <p:extLst>
      <p:ext uri="{BB962C8B-B14F-4D97-AF65-F5344CB8AC3E}">
        <p14:creationId xmlns:p14="http://schemas.microsoft.com/office/powerpoint/2010/main" val="249019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bg1"/>
                </a:solidFill>
                <a:latin typeface="Maiandra GD" pitchFamily="34" charset="0"/>
              </a:rPr>
              <a:t>Validate and Celebrate!!</a:t>
            </a:r>
            <a:endParaRPr lang="en-US" dirty="0"/>
          </a:p>
        </p:txBody>
      </p:sp>
      <p:sp>
        <p:nvSpPr>
          <p:cNvPr id="4" name="TextBox 3"/>
          <p:cNvSpPr txBox="1">
            <a:spLocks noChangeArrowheads="1"/>
          </p:cNvSpPr>
          <p:nvPr/>
        </p:nvSpPr>
        <p:spPr bwMode="auto">
          <a:xfrm>
            <a:off x="906780" y="2080260"/>
            <a:ext cx="411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altLang="en-US" u="sng" dirty="0">
                <a:latin typeface="Maiandra GD" pitchFamily="34" charset="0"/>
              </a:rPr>
              <a:t>Favorites:</a:t>
            </a:r>
          </a:p>
          <a:p>
            <a:pPr algn="l" eaLnBrk="1" hangingPunct="1"/>
            <a:r>
              <a:rPr lang="en-US" altLang="en-US" dirty="0">
                <a:latin typeface="Maiandra GD" pitchFamily="34" charset="0"/>
              </a:rPr>
              <a:t>Sparkles for YOU!!</a:t>
            </a:r>
          </a:p>
          <a:p>
            <a:pPr algn="l" eaLnBrk="1" hangingPunct="1"/>
            <a:r>
              <a:rPr lang="en-US" altLang="en-US" dirty="0">
                <a:latin typeface="Maiandra GD" pitchFamily="34" charset="0"/>
              </a:rPr>
              <a:t>Fireworks</a:t>
            </a:r>
          </a:p>
          <a:p>
            <a:pPr algn="l" eaLnBrk="1" hangingPunct="1"/>
            <a:r>
              <a:rPr lang="en-US" altLang="en-US" dirty="0">
                <a:latin typeface="Maiandra GD" pitchFamily="34" charset="0"/>
              </a:rPr>
              <a:t>Round of Applause</a:t>
            </a:r>
          </a:p>
          <a:p>
            <a:pPr algn="l" eaLnBrk="1" hangingPunct="1"/>
            <a:r>
              <a:rPr lang="en-US" altLang="en-US" dirty="0">
                <a:latin typeface="Maiandra GD" pitchFamily="34" charset="0"/>
              </a:rPr>
              <a:t>Fantastic</a:t>
            </a:r>
          </a:p>
          <a:p>
            <a:pPr algn="l" eaLnBrk="1" hangingPunct="1"/>
            <a:r>
              <a:rPr lang="en-US" altLang="en-US" dirty="0">
                <a:latin typeface="Maiandra GD" pitchFamily="34" charset="0"/>
              </a:rPr>
              <a:t>Cheese Grater</a:t>
            </a:r>
          </a:p>
          <a:p>
            <a:pPr algn="l" eaLnBrk="1" hangingPunct="1"/>
            <a:r>
              <a:rPr lang="en-US" altLang="en-US" dirty="0">
                <a:latin typeface="Maiandra GD" pitchFamily="34" charset="0"/>
              </a:rPr>
              <a:t>Refreshing</a:t>
            </a:r>
          </a:p>
          <a:p>
            <a:pPr algn="l" eaLnBrk="1" hangingPunct="1"/>
            <a:r>
              <a:rPr lang="en-US" altLang="en-US" dirty="0">
                <a:latin typeface="Maiandra GD" pitchFamily="34" charset="0"/>
              </a:rPr>
              <a:t>Good Job Good Buddy</a:t>
            </a:r>
          </a:p>
          <a:p>
            <a:pPr algn="l" eaLnBrk="1" hangingPunct="1"/>
            <a:r>
              <a:rPr lang="en-US" altLang="en-US" dirty="0">
                <a:latin typeface="Maiandra GD" pitchFamily="34" charset="0"/>
              </a:rPr>
              <a:t>OH Yeah!!</a:t>
            </a:r>
          </a:p>
          <a:p>
            <a:pPr algn="l" eaLnBrk="1" hangingPunct="1"/>
            <a:r>
              <a:rPr lang="en-US" altLang="en-US" dirty="0">
                <a:latin typeface="Maiandra GD" pitchFamily="34" charset="0"/>
              </a:rPr>
              <a:t>Did a Good Job</a:t>
            </a:r>
          </a:p>
          <a:p>
            <a:pPr algn="l" eaLnBrk="1" hangingPunct="1"/>
            <a:r>
              <a:rPr lang="en-US" altLang="en-US" dirty="0">
                <a:latin typeface="Maiandra GD" pitchFamily="34" charset="0"/>
              </a:rPr>
              <a:t>That’s the way I like it.</a:t>
            </a:r>
          </a:p>
          <a:p>
            <a:pPr algn="l" eaLnBrk="1" hangingPunct="1"/>
            <a:r>
              <a:rPr lang="en-US" altLang="en-US" dirty="0">
                <a:latin typeface="Maiandra GD" pitchFamily="34" charset="0"/>
              </a:rPr>
              <a:t>Kiss Your brain</a:t>
            </a:r>
            <a:r>
              <a:rPr lang="en-US" altLang="en-US" dirty="0" smtClean="0">
                <a:latin typeface="Maiandra GD" pitchFamily="34" charset="0"/>
              </a:rPr>
              <a:t>!</a:t>
            </a:r>
            <a:endParaRPr lang="en-US" altLang="en-US" dirty="0">
              <a:latin typeface="Maiandra GD" pitchFamily="34" charset="0"/>
            </a:endParaRPr>
          </a:p>
        </p:txBody>
      </p:sp>
      <p:pic>
        <p:nvPicPr>
          <p:cNvPr id="5" name="Picture 4" descr="C:\Documents and Settings\e200102787\Local Settings\Temporary Internet Files\Content.IE5\IH58IY0Y\MP9004100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620" y="2598419"/>
            <a:ext cx="5318760" cy="354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7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bg1"/>
                </a:solidFill>
                <a:latin typeface="Maiandra GD" pitchFamily="34" charset="0"/>
              </a:rPr>
              <a:t>Contact Information</a:t>
            </a:r>
            <a:endParaRPr lang="en-US" dirty="0"/>
          </a:p>
        </p:txBody>
      </p:sp>
      <p:sp>
        <p:nvSpPr>
          <p:cNvPr id="3" name="Content Placeholder 2"/>
          <p:cNvSpPr>
            <a:spLocks noGrp="1"/>
          </p:cNvSpPr>
          <p:nvPr>
            <p:ph idx="1"/>
          </p:nvPr>
        </p:nvSpPr>
        <p:spPr>
          <a:xfrm>
            <a:off x="1154954" y="2603500"/>
            <a:ext cx="10054065" cy="3972560"/>
          </a:xfrm>
        </p:spPr>
        <p:txBody>
          <a:bodyPr>
            <a:normAutofit fontScale="77500" lnSpcReduction="20000"/>
          </a:bodyPr>
          <a:lstStyle/>
          <a:p>
            <a:pPr marL="0" indent="0">
              <a:buNone/>
            </a:pPr>
            <a:r>
              <a:rPr lang="en-US" altLang="en-US" sz="2900" b="1" dirty="0">
                <a:solidFill>
                  <a:schemeClr val="tx1"/>
                </a:solidFill>
                <a:latin typeface="Maiandra GD" pitchFamily="34" charset="0"/>
              </a:rPr>
              <a:t>For more information on this presentation, contact:</a:t>
            </a:r>
          </a:p>
          <a:p>
            <a:pPr marL="0" indent="0">
              <a:buNone/>
            </a:pPr>
            <a:endParaRPr lang="en-US" altLang="en-US" sz="2900" b="1" dirty="0">
              <a:solidFill>
                <a:schemeClr val="tx1"/>
              </a:solidFill>
              <a:latin typeface="Maiandra GD" pitchFamily="34" charset="0"/>
            </a:endParaRPr>
          </a:p>
          <a:p>
            <a:pPr marL="0" indent="0">
              <a:buNone/>
            </a:pPr>
            <a:r>
              <a:rPr lang="en-US" altLang="en-US" sz="2900" b="1" dirty="0">
                <a:solidFill>
                  <a:schemeClr val="tx1"/>
                </a:solidFill>
                <a:latin typeface="Maiandra GD" pitchFamily="34" charset="0"/>
              </a:rPr>
              <a:t>Kathy </a:t>
            </a:r>
            <a:r>
              <a:rPr lang="en-US" altLang="en-US" sz="2900" b="1" dirty="0">
                <a:solidFill>
                  <a:schemeClr val="tx1"/>
                </a:solidFill>
                <a:latin typeface="Maiandra GD" pitchFamily="34" charset="0"/>
              </a:rPr>
              <a:t>Spruiell</a:t>
            </a:r>
            <a:r>
              <a:rPr lang="en-US" altLang="en-US" sz="2900" b="1" dirty="0">
                <a:solidFill>
                  <a:schemeClr val="tx1"/>
                </a:solidFill>
                <a:latin typeface="Maiandra GD" pitchFamily="34" charset="0"/>
              </a:rPr>
              <a:t>, </a:t>
            </a:r>
            <a:r>
              <a:rPr lang="en-US" altLang="en-US" sz="2900" b="1" dirty="0">
                <a:solidFill>
                  <a:schemeClr val="tx1"/>
                </a:solidFill>
                <a:latin typeface="Maiandra GD" pitchFamily="34" charset="0"/>
              </a:rPr>
              <a:t>Ed.S</a:t>
            </a:r>
            <a:r>
              <a:rPr lang="en-US" altLang="en-US" sz="2900" b="1" dirty="0">
                <a:solidFill>
                  <a:schemeClr val="tx1"/>
                </a:solidFill>
                <a:latin typeface="Maiandra GD" pitchFamily="34" charset="0"/>
              </a:rPr>
              <a:t>.</a:t>
            </a:r>
          </a:p>
          <a:p>
            <a:pPr marL="0" indent="0">
              <a:buNone/>
            </a:pPr>
            <a:r>
              <a:rPr lang="en-US" altLang="en-US" sz="2900" b="1" dirty="0">
                <a:solidFill>
                  <a:schemeClr val="tx1"/>
                </a:solidFill>
                <a:latin typeface="Maiandra GD" pitchFamily="34" charset="0"/>
              </a:rPr>
              <a:t>Teacher/Math Coach Consultant	</a:t>
            </a:r>
          </a:p>
          <a:p>
            <a:pPr marL="0" indent="0">
              <a:buNone/>
            </a:pPr>
            <a:r>
              <a:rPr lang="en-US" altLang="en-US" sz="2900" b="1" dirty="0">
                <a:solidFill>
                  <a:schemeClr val="tx1"/>
                </a:solidFill>
                <a:latin typeface="Maiandra GD" pitchFamily="34" charset="0"/>
              </a:rPr>
              <a:t>Arcado</a:t>
            </a:r>
            <a:r>
              <a:rPr lang="en-US" altLang="en-US" sz="2900" b="1" dirty="0">
                <a:solidFill>
                  <a:schemeClr val="tx1"/>
                </a:solidFill>
                <a:latin typeface="Maiandra GD" pitchFamily="34" charset="0"/>
              </a:rPr>
              <a:t> Elementary School</a:t>
            </a:r>
          </a:p>
          <a:p>
            <a:pPr marL="0" indent="0">
              <a:buNone/>
            </a:pPr>
            <a:r>
              <a:rPr lang="en-US" altLang="en-US" sz="2900" b="1" dirty="0">
                <a:solidFill>
                  <a:schemeClr val="tx1"/>
                </a:solidFill>
                <a:latin typeface="Maiandra GD" pitchFamily="34" charset="0"/>
              </a:rPr>
              <a:t>5150 </a:t>
            </a:r>
            <a:r>
              <a:rPr lang="en-US" altLang="en-US" sz="2900" b="1" dirty="0">
                <a:solidFill>
                  <a:schemeClr val="tx1"/>
                </a:solidFill>
                <a:latin typeface="Maiandra GD" pitchFamily="34" charset="0"/>
              </a:rPr>
              <a:t>Arcado</a:t>
            </a:r>
            <a:r>
              <a:rPr lang="en-US" altLang="en-US" sz="2900" b="1" dirty="0">
                <a:solidFill>
                  <a:schemeClr val="tx1"/>
                </a:solidFill>
                <a:latin typeface="Maiandra GD" pitchFamily="34" charset="0"/>
              </a:rPr>
              <a:t> Road</a:t>
            </a:r>
          </a:p>
          <a:p>
            <a:pPr marL="0" indent="0">
              <a:buNone/>
            </a:pPr>
            <a:r>
              <a:rPr lang="en-US" altLang="en-US" sz="2900" b="1" dirty="0">
                <a:solidFill>
                  <a:schemeClr val="tx1"/>
                </a:solidFill>
                <a:latin typeface="Maiandra GD" pitchFamily="34" charset="0"/>
              </a:rPr>
              <a:t>Lilburn, GA 30047</a:t>
            </a:r>
          </a:p>
          <a:p>
            <a:pPr marL="0" indent="0">
              <a:buNone/>
            </a:pPr>
            <a:r>
              <a:rPr lang="en-US" altLang="en-US" sz="2900" b="1" dirty="0">
                <a:solidFill>
                  <a:schemeClr val="tx1"/>
                </a:solidFill>
                <a:latin typeface="Maiandra GD" pitchFamily="34" charset="0"/>
              </a:rPr>
              <a:t>(770) 842-5200</a:t>
            </a:r>
          </a:p>
          <a:p>
            <a:pPr marL="0" indent="0">
              <a:buNone/>
            </a:pPr>
            <a:r>
              <a:rPr lang="en-US" altLang="en-US" sz="2900" b="1" dirty="0">
                <a:solidFill>
                  <a:schemeClr val="tx1"/>
                </a:solidFill>
                <a:latin typeface="Maiandra GD" pitchFamily="34" charset="0"/>
              </a:rPr>
              <a:t>m</a:t>
            </a:r>
            <a:r>
              <a:rPr lang="en-US" altLang="en-US" sz="2900" b="1" dirty="0" smtClean="0">
                <a:solidFill>
                  <a:schemeClr val="tx1"/>
                </a:solidFill>
                <a:latin typeface="Maiandra GD" pitchFamily="34" charset="0"/>
              </a:rPr>
              <a:t>athkathy.spruiell@gmail.com</a:t>
            </a:r>
            <a:endParaRPr lang="en-US" altLang="en-US" sz="2900" b="1" dirty="0">
              <a:solidFill>
                <a:schemeClr val="tx1"/>
              </a:solidFill>
              <a:latin typeface="Maiandra GD" pitchFamily="34" charset="0"/>
            </a:endParaRPr>
          </a:p>
          <a:p>
            <a:pPr marL="0" indent="0">
              <a:buNone/>
            </a:pPr>
            <a:r>
              <a:rPr lang="en-US" altLang="en-US" sz="2900" b="1" dirty="0">
                <a:solidFill>
                  <a:schemeClr val="tx1"/>
                </a:solidFill>
                <a:latin typeface="Maiandra GD" pitchFamily="34" charset="0"/>
              </a:rPr>
              <a:t>www.mrsspruiellatschool.weebly.com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50" y="3005137"/>
            <a:ext cx="4762500" cy="3590925"/>
          </a:xfrm>
          <a:prstGeom prst="rect">
            <a:avLst/>
          </a:prstGeom>
        </p:spPr>
      </p:pic>
    </p:spTree>
    <p:extLst>
      <p:ext uri="{BB962C8B-B14F-4D97-AF65-F5344CB8AC3E}">
        <p14:creationId xmlns:p14="http://schemas.microsoft.com/office/powerpoint/2010/main" val="100112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bg1"/>
                </a:solidFill>
                <a:latin typeface="Maiandra GD" pitchFamily="34" charset="0"/>
              </a:rPr>
              <a:t>Let’s set the NORMS…</a:t>
            </a:r>
            <a:endParaRPr lang="en-US" dirty="0"/>
          </a:p>
        </p:txBody>
      </p:sp>
      <p:sp>
        <p:nvSpPr>
          <p:cNvPr id="3" name="Content Placeholder 2"/>
          <p:cNvSpPr>
            <a:spLocks noGrp="1"/>
          </p:cNvSpPr>
          <p:nvPr>
            <p:ph idx="1"/>
          </p:nvPr>
        </p:nvSpPr>
        <p:spPr/>
        <p:txBody>
          <a:bodyPr>
            <a:normAutofit fontScale="77500" lnSpcReduction="20000"/>
          </a:bodyPr>
          <a:lstStyle/>
          <a:p>
            <a:r>
              <a:rPr lang="en-US" altLang="en-US" sz="2600" b="1" dirty="0">
                <a:latin typeface="Maiandra GD" pitchFamily="34" charset="0"/>
              </a:rPr>
              <a:t>Parking Lot</a:t>
            </a:r>
          </a:p>
          <a:p>
            <a:r>
              <a:rPr lang="en-US" altLang="en-US" sz="2600" b="1" dirty="0">
                <a:latin typeface="Maiandra GD" pitchFamily="34" charset="0"/>
              </a:rPr>
              <a:t>Attention Signal</a:t>
            </a:r>
          </a:p>
          <a:p>
            <a:r>
              <a:rPr lang="en-US" altLang="en-US" sz="2600" b="1" dirty="0">
                <a:latin typeface="Maiandra GD" pitchFamily="34" charset="0"/>
              </a:rPr>
              <a:t>Materials, Copies, PPT, etc…</a:t>
            </a:r>
          </a:p>
          <a:p>
            <a:r>
              <a:rPr lang="en-US" altLang="en-US" sz="2600" b="1" dirty="0">
                <a:latin typeface="Maiandra GD" pitchFamily="34" charset="0"/>
              </a:rPr>
              <a:t>Over 21 Rule</a:t>
            </a:r>
          </a:p>
          <a:p>
            <a:r>
              <a:rPr lang="en-US" altLang="en-US" sz="2600" b="1" dirty="0">
                <a:latin typeface="Maiandra GD" pitchFamily="34" charset="0"/>
              </a:rPr>
              <a:t>This is not “Sit and Get.”</a:t>
            </a:r>
          </a:p>
          <a:p>
            <a:r>
              <a:rPr lang="en-US" altLang="en-US" sz="2600" b="1" dirty="0">
                <a:latin typeface="Maiandra GD" pitchFamily="34" charset="0"/>
              </a:rPr>
              <a:t>Anything Else???</a:t>
            </a:r>
          </a:p>
          <a:p>
            <a:r>
              <a:rPr lang="en-US" altLang="en-US" sz="2600" b="1" dirty="0" smtClean="0">
                <a:latin typeface="Maiandra GD" pitchFamily="34" charset="0"/>
              </a:rPr>
              <a:t>770-842-5200</a:t>
            </a:r>
          </a:p>
          <a:p>
            <a:r>
              <a:rPr lang="en-US" altLang="en-US" sz="2600" b="1" dirty="0" smtClean="0">
                <a:latin typeface="Maiandra GD" pitchFamily="34" charset="0"/>
              </a:rPr>
              <a:t>www.mrsspruiellatschool.weebly.com</a:t>
            </a:r>
            <a:endParaRPr lang="en-US" altLang="en-US" sz="2600" b="1" dirty="0" smtClean="0">
              <a:latin typeface="Maiandra GD" pitchFamily="34" charset="0"/>
            </a:endParaRPr>
          </a:p>
          <a:p>
            <a:r>
              <a:rPr lang="en-US" altLang="en-US" sz="2600" b="1" dirty="0" smtClean="0">
                <a:latin typeface="Maiandra GD" pitchFamily="34" charset="0"/>
              </a:rPr>
              <a:t>Mathkathy.spruiell@gmail.com</a:t>
            </a:r>
          </a:p>
          <a:p>
            <a:endParaRPr lang="en-US" altLang="en-US" b="1" dirty="0">
              <a:latin typeface="Maiandra GD" pitchFamily="34" charset="0"/>
            </a:endParaRPr>
          </a:p>
          <a:p>
            <a:endParaRPr lang="en-US" dirty="0"/>
          </a:p>
        </p:txBody>
      </p:sp>
    </p:spTree>
    <p:extLst>
      <p:ext uri="{BB962C8B-B14F-4D97-AF65-F5344CB8AC3E}">
        <p14:creationId xmlns:p14="http://schemas.microsoft.com/office/powerpoint/2010/main" val="43961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 – Chocolate Personalities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84200943"/>
              </p:ext>
            </p:extLst>
          </p:nvPr>
        </p:nvGraphicFramePr>
        <p:xfrm>
          <a:off x="428625" y="2895599"/>
          <a:ext cx="8646795" cy="3596641"/>
        </p:xfrm>
        <a:graphic>
          <a:graphicData uri="http://schemas.openxmlformats.org/drawingml/2006/table">
            <a:tbl>
              <a:tblPr>
                <a:tableStyleId>{5C22544A-7EE6-4342-B048-85BDC9FD1C3A}</a:tableStyleId>
              </a:tblPr>
              <a:tblGrid>
                <a:gridCol w="1613067"/>
                <a:gridCol w="7033728"/>
              </a:tblGrid>
              <a:tr h="786766">
                <a:tc>
                  <a:txBody>
                    <a:bodyPr/>
                    <a:lstStyle/>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Milk Chocolate</a:t>
                      </a:r>
                      <a:endParaRPr lang="en-US" sz="1000" b="1" dirty="0">
                        <a:effectLst/>
                        <a:latin typeface="Times New Roman"/>
                        <a:ea typeface="Times New Roman"/>
                      </a:endParaRPr>
                    </a:p>
                  </a:txBody>
                  <a:tcPr marL="42704" marR="42704" marT="0" marB="0"/>
                </a:tc>
                <a:tc>
                  <a:txBody>
                    <a:bodyPr/>
                    <a:lstStyle/>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You're an all American who loves baseball, Mom &amp; apple pie.  You're a cheerleader for your program, level-headed, a good PR person and a great fundraiser.  You're also kind, thoughtful, and always remember everyone's birthday.  You are nurturing, dependable, loyal, and help others to "shine".  Others often turn to you for help.</a:t>
                      </a:r>
                      <a:endParaRPr lang="en-US" sz="1000" b="1" dirty="0">
                        <a:effectLst/>
                        <a:latin typeface="Times New Roman"/>
                        <a:ea typeface="Times New Roman"/>
                      </a:endParaRPr>
                    </a:p>
                  </a:txBody>
                  <a:tcPr marL="42704" marR="42704" marT="0" marB="0"/>
                </a:tc>
              </a:tr>
              <a:tr h="899160">
                <a:tc>
                  <a:txBody>
                    <a:bodyPr/>
                    <a:lstStyle/>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Krackel</a:t>
                      </a:r>
                      <a:endParaRPr lang="en-US" sz="1000" b="1" dirty="0">
                        <a:effectLst/>
                        <a:latin typeface="Times New Roman"/>
                        <a:ea typeface="Times New Roman"/>
                      </a:endParaRPr>
                    </a:p>
                  </a:txBody>
                  <a:tcPr marL="42704" marR="42704" marT="0" marB="0"/>
                </a:tc>
                <a:tc>
                  <a:txBody>
                    <a:bodyPr/>
                    <a:lstStyle/>
                    <a:p>
                      <a:pPr marL="0" marR="0">
                        <a:spcBef>
                          <a:spcPts val="0"/>
                        </a:spcBef>
                        <a:spcAft>
                          <a:spcPts val="0"/>
                        </a:spcAft>
                      </a:pPr>
                      <a:r>
                        <a:rPr lang="en-US" sz="1000" b="1" dirty="0">
                          <a:effectLst/>
                        </a:rPr>
                        <a:t>You're creative, optimistic, always see the cup as half full.  You're messy (messy desk or classroom) but organized (eventually find a missing item or believe you will).  You like to be a hands-on person.  You're a little off-beat, ditzy, funny, friendly and outgoing person who is always will to help.  You like the surprising things in life, the "krackel".  You like situations that allow flexibility, change and growth.</a:t>
                      </a:r>
                      <a:endParaRPr lang="en-US" sz="1000" b="1" dirty="0">
                        <a:effectLst/>
                        <a:latin typeface="Times New Roman"/>
                        <a:ea typeface="Times New Roman"/>
                      </a:endParaRPr>
                    </a:p>
                  </a:txBody>
                  <a:tcPr marL="42704" marR="42704" marT="0" marB="0"/>
                </a:tc>
              </a:tr>
              <a:tr h="899160">
                <a:tc>
                  <a:txBody>
                    <a:bodyPr/>
                    <a:lstStyle/>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Mr. Goodbar</a:t>
                      </a:r>
                      <a:endParaRPr lang="en-US" sz="1000" b="1" dirty="0">
                        <a:effectLst/>
                        <a:latin typeface="Times New Roman"/>
                        <a:ea typeface="Times New Roman"/>
                      </a:endParaRPr>
                    </a:p>
                  </a:txBody>
                  <a:tcPr marL="42704" marR="42704" marT="0" marB="0"/>
                </a:tc>
                <a:tc>
                  <a:txBody>
                    <a:bodyPr/>
                    <a:lstStyle/>
                    <a:p>
                      <a:pPr marL="0" marR="0">
                        <a:spcBef>
                          <a:spcPts val="0"/>
                        </a:spcBef>
                        <a:spcAft>
                          <a:spcPts val="0"/>
                        </a:spcAft>
                      </a:pPr>
                      <a:r>
                        <a:rPr lang="en-US" sz="1000" b="1" dirty="0">
                          <a:effectLst/>
                        </a:rPr>
                        <a:t>You're analytical and logical.  You gather data first before giving an opinion, play the devil's advocate at meetings, tend to see all the possibilities and drive people crazy by sharing all the "what ifs".  You hate deadlines and put off starting things; you're a procrastinator.  You like to be the expert but in your own time frame.  You can analyze things to death.  You like there to be rules that everyone follows.  You like a lot of structure and hate surprises.</a:t>
                      </a:r>
                      <a:endParaRPr lang="en-US" sz="1000" b="1" dirty="0">
                        <a:effectLst/>
                        <a:latin typeface="Times New Roman"/>
                        <a:ea typeface="Times New Roman"/>
                      </a:endParaRPr>
                    </a:p>
                  </a:txBody>
                  <a:tcPr marL="42704" marR="42704" marT="0" marB="0"/>
                </a:tc>
              </a:tr>
              <a:tr h="1011555">
                <a:tc>
                  <a:txBody>
                    <a:bodyPr/>
                    <a:lstStyle/>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Special Dark</a:t>
                      </a:r>
                      <a:endParaRPr lang="en-US" sz="1000" b="1" dirty="0">
                        <a:effectLst/>
                        <a:latin typeface="Times New Roman"/>
                        <a:ea typeface="Times New Roman"/>
                      </a:endParaRPr>
                    </a:p>
                  </a:txBody>
                  <a:tcPr marL="42704" marR="42704" marT="0" marB="0"/>
                </a:tc>
                <a:tc>
                  <a:txBody>
                    <a:bodyPr/>
                    <a:lstStyle/>
                    <a:p>
                      <a:pPr marL="0" marR="0">
                        <a:spcBef>
                          <a:spcPts val="0"/>
                        </a:spcBef>
                        <a:spcAft>
                          <a:spcPts val="0"/>
                        </a:spcAft>
                      </a:pPr>
                      <a:r>
                        <a:rPr lang="en-US" sz="1000" b="1" dirty="0">
                          <a:effectLst/>
                        </a:rPr>
                        <a:t> </a:t>
                      </a:r>
                    </a:p>
                    <a:p>
                      <a:pPr marL="0" marR="0">
                        <a:spcBef>
                          <a:spcPts val="0"/>
                        </a:spcBef>
                        <a:spcAft>
                          <a:spcPts val="0"/>
                        </a:spcAft>
                      </a:pPr>
                      <a:r>
                        <a:rPr lang="en-US" sz="1000" b="1" dirty="0">
                          <a:effectLst/>
                        </a:rPr>
                        <a:t>You're a patient, thoughtful individualist and problem-solver.  You like to see a project through from start to finish.  You're a good grant writer and work well with difficult people.  You are reflective and insightful and have little patience for incompetence or liars.  You set high standards for yourself and others.  You are dependable, resourceful, and loyal.</a:t>
                      </a:r>
                    </a:p>
                    <a:p>
                      <a:pPr marL="0" marR="0">
                        <a:spcBef>
                          <a:spcPts val="0"/>
                        </a:spcBef>
                        <a:spcAft>
                          <a:spcPts val="0"/>
                        </a:spcAft>
                      </a:pPr>
                      <a:r>
                        <a:rPr lang="en-US" sz="1000" b="1" dirty="0">
                          <a:effectLst/>
                        </a:rPr>
                        <a:t> </a:t>
                      </a:r>
                      <a:endParaRPr lang="en-US" sz="1000" b="1" dirty="0">
                        <a:effectLst/>
                        <a:latin typeface="Times New Roman"/>
                        <a:ea typeface="Times New Roman"/>
                      </a:endParaRPr>
                    </a:p>
                  </a:txBody>
                  <a:tcPr marL="42704" marR="42704" marT="0" marB="0"/>
                </a:tc>
              </a:tr>
            </a:tbl>
          </a:graphicData>
        </a:graphic>
      </p:graphicFrame>
      <p:sp>
        <p:nvSpPr>
          <p:cNvPr id="4" name="Rectangle 1"/>
          <p:cNvSpPr>
            <a:spLocks noChangeArrowheads="1"/>
          </p:cNvSpPr>
          <p:nvPr/>
        </p:nvSpPr>
        <p:spPr bwMode="auto">
          <a:xfrm>
            <a:off x="443864" y="2491600"/>
            <a:ext cx="8593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you choose:</a:t>
            </a:r>
            <a:r>
              <a:rPr kumimoji="0" lang="en-US" altLang="en-US" sz="12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altLang="en-US"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Here are the characteristics that describe you...</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http://ep.yimg.com/ay/candy-crate/hersheys-miniatures-assortment-party-bag-40oz-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1015" y="2768598"/>
            <a:ext cx="2449041" cy="335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69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Teaming – Peer Coaching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64970291"/>
              </p:ext>
            </p:extLst>
          </p:nvPr>
        </p:nvGraphicFramePr>
        <p:xfrm>
          <a:off x="830579" y="2895952"/>
          <a:ext cx="10294620" cy="3108608"/>
        </p:xfrm>
        <a:graphic>
          <a:graphicData uri="http://schemas.openxmlformats.org/drawingml/2006/table">
            <a:tbl>
              <a:tblPr/>
              <a:tblGrid>
                <a:gridCol w="3431540"/>
                <a:gridCol w="3431540"/>
                <a:gridCol w="3431540"/>
              </a:tblGrid>
              <a:tr h="457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The Stages of Team Development</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Framework for Changing Practice</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Teachers </a:t>
                      </a: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Support </a:t>
                      </a: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Each Other– Peer-Coach</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9433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dirty="0" smtClean="0">
                          <a:ln>
                            <a:noFill/>
                          </a:ln>
                          <a:solidFill>
                            <a:schemeClr val="tx1"/>
                          </a:solidFill>
                          <a:effectLst/>
                          <a:latin typeface="Times New Roman" pitchFamily="18" charset="0"/>
                          <a:cs typeface="Times New Roman" pitchFamily="18" charset="0"/>
                        </a:rPr>
                        <a:t>Forming</a:t>
                      </a:r>
                      <a:endParaRPr kumimoji="0" lang="en-US" altLang="en-US" sz="1200" b="1" i="1" u="none" strike="noStrike" cap="none" normalizeH="0" baseline="0" dirty="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Stage 1 - Awareness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Obtains Buy-in</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7012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dirty="0" smtClean="0">
                          <a:ln>
                            <a:noFill/>
                          </a:ln>
                          <a:solidFill>
                            <a:schemeClr val="tx1"/>
                          </a:solidFill>
                          <a:effectLst/>
                          <a:latin typeface="Times New Roman" pitchFamily="18" charset="0"/>
                          <a:cs typeface="Times New Roman" pitchFamily="18" charset="0"/>
                        </a:rPr>
                        <a:t>Storming</a:t>
                      </a:r>
                      <a:endParaRPr kumimoji="0" lang="en-US" altLang="en-US" sz="1200" b="1" i="1" u="none" strike="noStrike" cap="none" normalizeH="0" baseline="0" dirty="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Stage 2 – For Change</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Initiates structures to support school</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9433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dirty="0" smtClean="0">
                          <a:ln>
                            <a:noFill/>
                          </a:ln>
                          <a:solidFill>
                            <a:schemeClr val="tx1"/>
                          </a:solidFill>
                          <a:effectLst/>
                          <a:latin typeface="Times New Roman" pitchFamily="18" charset="0"/>
                          <a:cs typeface="Times New Roman" pitchFamily="18" charset="0"/>
                        </a:rPr>
                        <a:t>Norming</a:t>
                      </a:r>
                      <a:endParaRPr kumimoji="0" lang="en-US" altLang="en-US" sz="1200" b="1" i="1" u="none" strike="noStrike" cap="none" normalizeH="0" baseline="0" dirty="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Stage 3 – To Change</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Builds relationships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677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dirty="0" smtClean="0">
                          <a:ln>
                            <a:noFill/>
                          </a:ln>
                          <a:solidFill>
                            <a:schemeClr val="tx1"/>
                          </a:solidFill>
                          <a:effectLst/>
                          <a:latin typeface="Times New Roman" pitchFamily="18" charset="0"/>
                          <a:cs typeface="Times New Roman" pitchFamily="18" charset="0"/>
                        </a:rPr>
                        <a:t>Performing</a:t>
                      </a:r>
                      <a:endParaRPr kumimoji="0" lang="en-US" altLang="en-US" sz="1200" b="1" i="1" u="none" strike="noStrike" cap="none" normalizeH="0" baseline="0" dirty="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Stage 4 - Change</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Develops internal </a:t>
                      </a: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expertise, Cultivates team learning as a shared goal, Keeps focus on improvement</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2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dirty="0" smtClean="0">
                          <a:ln>
                            <a:noFill/>
                          </a:ln>
                          <a:solidFill>
                            <a:schemeClr val="tx1"/>
                          </a:solidFill>
                          <a:effectLst/>
                          <a:latin typeface="Times New Roman" pitchFamily="18" charset="0"/>
                          <a:cs typeface="Times New Roman" pitchFamily="18" charset="0"/>
                        </a:rPr>
                        <a:t>Informing</a:t>
                      </a:r>
                      <a:endParaRPr kumimoji="0" lang="en-US" altLang="en-US" sz="1200" b="1" i="1" u="none" strike="noStrike" cap="none" normalizeH="0" baseline="0" dirty="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Stage 5 – Sustaining Change</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Facilitates on-going collaboration and teacher </a:t>
                      </a: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leadership, Nurtures a sense of shared responsibility and accountability, Promotes the use of conscious reflection</a:t>
                      </a:r>
                      <a:endParaRPr kumimoji="0" lang="en-US" alt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8530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start?</a:t>
            </a:r>
            <a:endParaRPr lang="en-US" dirty="0"/>
          </a:p>
        </p:txBody>
      </p:sp>
      <p:sp>
        <p:nvSpPr>
          <p:cNvPr id="3" name="Content Placeholder 2"/>
          <p:cNvSpPr>
            <a:spLocks noGrp="1"/>
          </p:cNvSpPr>
          <p:nvPr>
            <p:ph idx="1"/>
          </p:nvPr>
        </p:nvSpPr>
        <p:spPr/>
        <p:txBody>
          <a:bodyPr>
            <a:normAutofit/>
          </a:bodyPr>
          <a:lstStyle/>
          <a:p>
            <a:r>
              <a:rPr lang="en-US" sz="2400" b="1" dirty="0" smtClean="0"/>
              <a:t>Know your team</a:t>
            </a:r>
            <a:endParaRPr lang="en-US" sz="2400" b="1" dirty="0"/>
          </a:p>
          <a:p>
            <a:r>
              <a:rPr lang="en-US" sz="2400" b="1" dirty="0" smtClean="0"/>
              <a:t>Build Trust</a:t>
            </a:r>
          </a:p>
          <a:p>
            <a:r>
              <a:rPr lang="en-US" sz="2400" b="1" dirty="0" smtClean="0"/>
              <a:t>Know your passion</a:t>
            </a:r>
          </a:p>
          <a:p>
            <a:r>
              <a:rPr lang="en-US" sz="2400" b="1" dirty="0" smtClean="0"/>
              <a:t>Build on strengths</a:t>
            </a:r>
          </a:p>
          <a:p>
            <a:r>
              <a:rPr lang="en-US" sz="2400" b="1" dirty="0" smtClean="0"/>
              <a:t>Use research</a:t>
            </a:r>
          </a:p>
          <a:p>
            <a:r>
              <a:rPr lang="en-US" sz="2400" b="1" dirty="0" smtClean="0"/>
              <a:t>Capitalize on the Positive</a:t>
            </a:r>
            <a:endParaRPr lang="en-US" sz="2400" b="1" dirty="0" smtClean="0"/>
          </a:p>
          <a:p>
            <a:r>
              <a:rPr lang="en-US" sz="2400" b="1" dirty="0"/>
              <a:t>R</a:t>
            </a:r>
            <a:r>
              <a:rPr lang="en-US" sz="2400" b="1" dirty="0" smtClean="0"/>
              <a:t>eflect</a:t>
            </a:r>
            <a:endParaRPr lang="en-US" sz="2400" b="1" dirty="0"/>
          </a:p>
        </p:txBody>
      </p:sp>
      <p:pic>
        <p:nvPicPr>
          <p:cNvPr id="2050" name="Picture 2" descr="http://effectiveministryteams.com/wp-content/uploads/2015/10/goodbye_t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415" y="2302193"/>
            <a:ext cx="6092314" cy="437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55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bg1"/>
                </a:solidFill>
                <a:latin typeface="Maiandra GD" pitchFamily="34" charset="0"/>
              </a:rPr>
              <a:t>2. </a:t>
            </a:r>
            <a:r>
              <a:rPr lang="en-US" altLang="en-US" b="1" dirty="0" smtClean="0">
                <a:solidFill>
                  <a:schemeClr val="bg1"/>
                </a:solidFill>
                <a:latin typeface="Maiandra GD" pitchFamily="34" charset="0"/>
              </a:rPr>
              <a:t>Who ARE you??”</a:t>
            </a:r>
            <a:endParaRPr lang="en-US" dirty="0"/>
          </a:p>
        </p:txBody>
      </p:sp>
      <p:sp>
        <p:nvSpPr>
          <p:cNvPr id="3" name="Content Placeholder 2"/>
          <p:cNvSpPr>
            <a:spLocks noGrp="1"/>
          </p:cNvSpPr>
          <p:nvPr>
            <p:ph idx="1"/>
          </p:nvPr>
        </p:nvSpPr>
        <p:spPr/>
        <p:txBody>
          <a:bodyPr>
            <a:normAutofit/>
          </a:bodyPr>
          <a:lstStyle/>
          <a:p>
            <a:r>
              <a:rPr lang="en-US" altLang="en-US" sz="3600" dirty="0"/>
              <a:t>Personality Types</a:t>
            </a:r>
          </a:p>
          <a:p>
            <a:r>
              <a:rPr lang="en-US" altLang="en-US" sz="3600" dirty="0"/>
              <a:t>Learning Styles</a:t>
            </a:r>
          </a:p>
          <a:p>
            <a:r>
              <a:rPr lang="en-US" altLang="en-US" sz="3600" dirty="0" smtClean="0"/>
              <a:t>Placemats</a:t>
            </a:r>
            <a:endParaRPr lang="en-US" altLang="en-US" sz="3600" dirty="0"/>
          </a:p>
          <a:p>
            <a:pPr>
              <a:buNone/>
            </a:pPr>
            <a:endParaRPr lang="en-US" altLang="en-US" sz="3600" dirty="0"/>
          </a:p>
          <a:p>
            <a:pPr>
              <a:buNone/>
            </a:pPr>
            <a:r>
              <a:rPr lang="en-US" altLang="en-US" sz="3600" dirty="0" smtClean="0"/>
              <a:t>www.mrsspruiellatschool.weebly.com</a:t>
            </a:r>
            <a:endParaRPr lang="en-US" altLang="en-US" sz="3600" dirty="0"/>
          </a:p>
          <a:p>
            <a:endParaRPr lang="en-US" sz="3600" dirty="0"/>
          </a:p>
        </p:txBody>
      </p:sp>
    </p:spTree>
    <p:extLst>
      <p:ext uri="{BB962C8B-B14F-4D97-AF65-F5344CB8AC3E}">
        <p14:creationId xmlns:p14="http://schemas.microsoft.com/office/powerpoint/2010/main" val="290898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1"/>
                </a:solidFill>
              </a:rPr>
              <a:t>Learning Styles</a:t>
            </a:r>
            <a:endParaRPr lang="en-US" dirty="0"/>
          </a:p>
        </p:txBody>
      </p:sp>
      <p:pic>
        <p:nvPicPr>
          <p:cNvPr id="4" name="Picture 3" descr="ls profil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2660" y="1767840"/>
            <a:ext cx="3528219"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s key.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620" y="1786676"/>
            <a:ext cx="3581400" cy="480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83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bg1"/>
                </a:solidFill>
                <a:latin typeface="Maiandra GD" pitchFamily="34" charset="0"/>
              </a:rPr>
              <a:t>Personality Corners</a:t>
            </a:r>
            <a:endParaRPr lang="en-US" dirty="0"/>
          </a:p>
        </p:txBody>
      </p:sp>
      <p:pic>
        <p:nvPicPr>
          <p:cNvPr id="4" name="Picture 6" descr="The Treasure Tree: Helping Kids Understand Their Personal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1897380"/>
            <a:ext cx="47513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ersonality.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9820" y="1295400"/>
            <a:ext cx="4103688"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66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sz="quarter"/>
          </p:nvPr>
        </p:nvSpPr>
        <p:spPr/>
        <p:txBody>
          <a:bodyPr/>
          <a:lstStyle/>
          <a:p>
            <a:pPr algn="l"/>
            <a:r>
              <a:rPr lang="en-US" altLang="en-US" sz="2800" dirty="0" smtClean="0"/>
              <a:t>             Starting Small a True Story…..</a:t>
            </a:r>
            <a:endParaRPr lang="en-US" altLang="en-US" sz="2800" dirty="0"/>
          </a:p>
        </p:txBody>
      </p:sp>
      <p:pic>
        <p:nvPicPr>
          <p:cNvPr id="63498" name="Picture 1034" descr="DSC00863"/>
          <p:cNvPicPr>
            <a:picLocks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1965960" y="4876800"/>
            <a:ext cx="2098040" cy="15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9" name="Picture 1035" descr="DSC00858"/>
          <p:cNvPicPr>
            <a:picLocks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1965960" y="3124200"/>
            <a:ext cx="2098040" cy="160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2" name="Picture 1038" descr="DSC00860"/>
          <p:cNvPicPr>
            <a:picLocks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4673600" y="3048000"/>
            <a:ext cx="1963420" cy="160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3" name="Picture 1039" descr="DSC00880"/>
          <p:cNvPicPr>
            <a:picLocks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4673600" y="1371600"/>
            <a:ext cx="1986280" cy="15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8306" name="Picture 1026" descr="DSC024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5960" y="1371600"/>
            <a:ext cx="199644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8307" name="Picture 1027" descr="DSC024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460" y="3048000"/>
            <a:ext cx="203454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8308" name="Picture 1028" descr="DSC024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3600" y="4800600"/>
            <a:ext cx="198628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8309" name="Picture 1029" descr="DSC024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63460" y="4800600"/>
            <a:ext cx="203454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8310" name="Picture 1030" descr="DSC024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63460" y="1371600"/>
            <a:ext cx="203454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01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62</TotalTime>
  <Words>513</Words>
  <Application>Microsoft Office PowerPoint</Application>
  <PresentationFormat>Custom</PresentationFormat>
  <Paragraphs>122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 Boardroom</vt:lpstr>
      <vt:lpstr>Teachers Teaching Teachers – Build and Encourage</vt:lpstr>
      <vt:lpstr>Let’s set the NORMS…</vt:lpstr>
      <vt:lpstr>Ice Breaker – Chocolate Personalities</vt:lpstr>
      <vt:lpstr>Teacher Teaming – Peer Coaching</vt:lpstr>
      <vt:lpstr>Where do we start?</vt:lpstr>
      <vt:lpstr>2. Who ARE you??”</vt:lpstr>
      <vt:lpstr>Learning Styles</vt:lpstr>
      <vt:lpstr>Personality Corners</vt:lpstr>
      <vt:lpstr>             Starting Small a True Story…..</vt:lpstr>
      <vt:lpstr>Use the Research</vt:lpstr>
      <vt:lpstr>Stay Positive</vt:lpstr>
      <vt:lpstr>Reflect</vt:lpstr>
      <vt:lpstr>Validate and Celebrate!!</vt:lpstr>
      <vt:lpstr>Contact Information</vt:lpstr>
    </vt:vector>
  </TitlesOfParts>
  <Company>Atlanta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Marlene</dc:creator>
  <cp:lastModifiedBy>Spruiell, Kathryn</cp:lastModifiedBy>
  <cp:revision>12</cp:revision>
  <dcterms:created xsi:type="dcterms:W3CDTF">2015-10-30T15:24:58Z</dcterms:created>
  <dcterms:modified xsi:type="dcterms:W3CDTF">2015-11-14T10:02:00Z</dcterms:modified>
</cp:coreProperties>
</file>